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0" r:id="rId4"/>
    <p:sldId id="282" r:id="rId5"/>
    <p:sldId id="281" r:id="rId6"/>
    <p:sldId id="283" r:id="rId7"/>
    <p:sldId id="273" r:id="rId8"/>
    <p:sldId id="274" r:id="rId9"/>
    <p:sldId id="275" r:id="rId10"/>
    <p:sldId id="276" r:id="rId11"/>
    <p:sldId id="278" r:id="rId12"/>
    <p:sldId id="279" r:id="rId13"/>
    <p:sldId id="264" r:id="rId14"/>
    <p:sldId id="265" r:id="rId15"/>
    <p:sldId id="266" r:id="rId16"/>
    <p:sldId id="267" r:id="rId17"/>
    <p:sldId id="268" r:id="rId18"/>
    <p:sldId id="269" r:id="rId19"/>
    <p:sldId id="258" r:id="rId20"/>
    <p:sldId id="270" r:id="rId21"/>
    <p:sldId id="271" r:id="rId22"/>
    <p:sldId id="272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C6B64-21ED-448F-8129-06FD69EA4724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D6067-1014-4935-AC28-07E5369E4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88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1943-E8E6-4D49-BA0C-8AD2536A47D5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15A1-23F7-4983-A35E-8837CA699BE3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CC02-004E-4F11-B336-00CE97627460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AFCC-F868-44AF-9732-28DC31EA839A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7985-0FA4-416C-9DF0-A74A5C994672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1C2-5675-48F1-9C35-01E4A50D43D7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31CE-B10E-40D7-A675-A5A50B7BE09F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98C9-E2E2-42F1-B16D-DE1A386E002C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97636-CEC6-43CA-9E8A-23B3211B631A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5241-5F07-4C5D-9218-521EAF677204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25BE-B90C-4919-8C92-894CC5EFA2D2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3AD-82E7-4539-8640-D02364FE0F8E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1C79-33FB-473A-8F4D-6346B16B26D0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E74A-E098-455C-A505-6FCCCEAFA7D5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6757-64E7-482C-A531-C9D795710D70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C295-E26F-4070-9F10-FCBA8A7DF3AB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0ACBF-AA75-4A02-97C9-BB924810D92B}" type="datetime1">
              <a:rPr lang="en-US" altLang="ko-KR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1301" y="6440671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whayward/dijkstr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Web Programming Term Project 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07067" y="4597879"/>
            <a:ext cx="7766936" cy="549853"/>
          </a:xfrm>
        </p:spPr>
        <p:txBody>
          <a:bodyPr/>
          <a:lstStyle/>
          <a:p>
            <a:r>
              <a:rPr lang="ko-KR" altLang="en-US" dirty="0" smtClean="0"/>
              <a:t>심리학과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김민준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언어학과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7334" y="1270001"/>
            <a:ext cx="7500509" cy="48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sz="2000" smtClean="0"/>
              <a:t>메인 화면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25" y="70770"/>
            <a:ext cx="5739345" cy="65807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43079" y="1047261"/>
            <a:ext cx="1821890" cy="1106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669409" y="9559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44661" y="29454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2244482"/>
            <a:ext cx="480532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③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바로가기</a:t>
            </a:r>
            <a:r>
              <a:rPr lang="ko-KR" altLang="en-US" dirty="0" smtClean="0">
                <a:latin typeface="+mj-ea"/>
                <a:ea typeface="+mj-ea"/>
              </a:rPr>
              <a:t> 슬라이드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j-ea"/>
                <a:ea typeface="+mj-ea"/>
              </a:rPr>
              <a:t>충남대학교 </a:t>
            </a:r>
            <a:r>
              <a:rPr lang="ko-KR" altLang="en-US" dirty="0" err="1" smtClean="0">
                <a:latin typeface="+mj-ea"/>
                <a:ea typeface="+mj-ea"/>
              </a:rPr>
              <a:t>바로가기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기숙사 </a:t>
            </a:r>
            <a:r>
              <a:rPr lang="ko-KR" altLang="en-US" dirty="0" err="1" smtClean="0">
                <a:latin typeface="+mj-ea"/>
                <a:ea typeface="+mj-ea"/>
              </a:rPr>
              <a:t>바로가기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컴퓨터공학과 공지사항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en-US" altLang="ko-KR" dirty="0" err="1" smtClean="0">
                <a:latin typeface="+mj-ea"/>
                <a:ea typeface="+mj-ea"/>
              </a:rPr>
              <a:t>sw</a:t>
            </a:r>
            <a:r>
              <a:rPr lang="ko-KR" altLang="en-US" dirty="0" smtClean="0">
                <a:latin typeface="+mj-ea"/>
                <a:ea typeface="+mj-ea"/>
              </a:rPr>
              <a:t>사업단 공지사항 </a:t>
            </a:r>
            <a:r>
              <a:rPr lang="ko-KR" altLang="en-US" dirty="0" err="1" smtClean="0">
                <a:latin typeface="+mj-ea"/>
                <a:ea typeface="+mj-ea"/>
              </a:rPr>
              <a:t>바로가기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6920" y="3130605"/>
            <a:ext cx="3656603" cy="1195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511703" y="31765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7334" y="4161206"/>
            <a:ext cx="480532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메뉴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홈페이지로 이동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드롭다운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메뉴 발생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 알림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설정과 알림 확인 메뉴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9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7334" y="1270001"/>
            <a:ext cx="7500509" cy="48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sz="2000" smtClean="0"/>
              <a:t>메인 화면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25" y="70770"/>
            <a:ext cx="5739345" cy="65807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77808" y="5275385"/>
            <a:ext cx="3692769" cy="624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750825" y="54174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4661" y="29454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62345" y="60713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084908" y="6072749"/>
            <a:ext cx="1648178" cy="372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3812" y="1929760"/>
            <a:ext cx="4805324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만든이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개략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제작자 전화번호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제작자 메일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제작자 블로그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제작자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812" y="4686345"/>
            <a:ext cx="480532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메뉴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제작자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사이트의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링크를 작성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7335" y="1270001"/>
            <a:ext cx="4466166" cy="48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altLang="ko-KR" sz="2000" dirty="0" smtClean="0"/>
              <a:t>ABOUT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0" t="37" r="17072" b="97004"/>
          <a:stretch/>
        </p:blipFill>
        <p:spPr>
          <a:xfrm>
            <a:off x="702485" y="2636140"/>
            <a:ext cx="3119717" cy="618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4661" y="29454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389186" y="2746361"/>
            <a:ext cx="720969" cy="351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85" y="1092993"/>
            <a:ext cx="7667309" cy="528613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4308" y="2377029"/>
            <a:ext cx="176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최상단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08" y="4585400"/>
            <a:ext cx="3398415" cy="4009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04308" y="4119235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117357" y="4496794"/>
            <a:ext cx="432049" cy="420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117357" y="2711968"/>
            <a:ext cx="432049" cy="420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299112" cy="656114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77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" b="51323"/>
          <a:stretch/>
        </p:blipFill>
        <p:spPr>
          <a:xfrm>
            <a:off x="2389128" y="617925"/>
            <a:ext cx="3751949" cy="23900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29" y="519038"/>
            <a:ext cx="4318686" cy="988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233038" y="1624975"/>
            <a:ext cx="373380" cy="3759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316223" y="1703080"/>
            <a:ext cx="218440" cy="2248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8" b="100000" l="1899" r="96203">
                        <a14:foregroundMark x1="12658" y1="3752" x2="84810" y2="4078"/>
                        <a14:backgroundMark x1="10443" y1="8972" x2="11076" y2="90212"/>
                        <a14:backgroundMark x1="11392" y1="91843" x2="89873" y2="92007"/>
                        <a14:backgroundMark x1="90823" y1="92007" x2="89873" y2="7504"/>
                        <a14:backgroundMark x1="11076" y1="9788" x2="89873" y2="10114"/>
                        <a14:backgroundMark x1="12342" y1="15171" x2="83544" y2="86623"/>
                        <a14:backgroundMark x1="26266" y1="81077" x2="85759" y2="122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048283" y="-751414"/>
            <a:ext cx="3009900" cy="50370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68" y="519038"/>
            <a:ext cx="4318686" cy="988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484568" y="-357215"/>
            <a:ext cx="2389979" cy="43403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8" b="100000" l="1899" r="96203">
                        <a14:foregroundMark x1="12658" y1="3752" x2="84810" y2="4078"/>
                        <a14:backgroundMark x1="10443" y1="8972" x2="11076" y2="90212"/>
                        <a14:backgroundMark x1="11392" y1="91843" x2="89873" y2="92007"/>
                        <a14:backgroundMark x1="90823" y1="92007" x2="89873" y2="7504"/>
                        <a14:backgroundMark x1="11076" y1="9788" x2="89873" y2="10114"/>
                        <a14:backgroundMark x1="12342" y1="15171" x2="83544" y2="86623"/>
                        <a14:backgroundMark x1="26266" y1="81077" x2="85759" y2="122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168522" y="-751414"/>
            <a:ext cx="3009900" cy="50370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" b="51323"/>
          <a:stretch/>
        </p:blipFill>
        <p:spPr>
          <a:xfrm>
            <a:off x="2389128" y="3850244"/>
            <a:ext cx="3751949" cy="23900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29" y="3751357"/>
            <a:ext cx="4318686" cy="98887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233038" y="4857294"/>
            <a:ext cx="373380" cy="3759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16223" y="4935399"/>
            <a:ext cx="218440" cy="2248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8" b="100000" l="1899" r="96203">
                        <a14:foregroundMark x1="12658" y1="3752" x2="84810" y2="4078"/>
                        <a14:backgroundMark x1="10443" y1="8972" x2="11076" y2="90212"/>
                        <a14:backgroundMark x1="11392" y1="91843" x2="89873" y2="92007"/>
                        <a14:backgroundMark x1="90823" y1="92007" x2="89873" y2="7504"/>
                        <a14:backgroundMark x1="11076" y1="9788" x2="89873" y2="10114"/>
                        <a14:backgroundMark x1="12342" y1="15171" x2="83544" y2="86623"/>
                        <a14:backgroundMark x1="26266" y1="81077" x2="85759" y2="122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048283" y="2480905"/>
            <a:ext cx="3009900" cy="5037054"/>
          </a:xfrm>
          <a:prstGeom prst="rect">
            <a:avLst/>
          </a:prstGeom>
        </p:spPr>
      </p:pic>
      <p:sp>
        <p:nvSpPr>
          <p:cNvPr id="29" name="아래쪽 화살표 28"/>
          <p:cNvSpPr/>
          <p:nvPr/>
        </p:nvSpPr>
        <p:spPr>
          <a:xfrm>
            <a:off x="5640903" y="4735615"/>
            <a:ext cx="253584" cy="24335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" b="51323"/>
          <a:stretch/>
        </p:blipFill>
        <p:spPr>
          <a:xfrm>
            <a:off x="7509368" y="3850244"/>
            <a:ext cx="3751949" cy="239003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69" y="3751357"/>
            <a:ext cx="4318686" cy="98887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1353278" y="4857294"/>
            <a:ext cx="373380" cy="3759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1436463" y="4935399"/>
            <a:ext cx="218440" cy="2248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8" b="100000" l="1899" r="96203">
                        <a14:foregroundMark x1="12658" y1="3752" x2="84810" y2="4078"/>
                        <a14:backgroundMark x1="10443" y1="8972" x2="11076" y2="90212"/>
                        <a14:backgroundMark x1="11392" y1="91843" x2="89873" y2="92007"/>
                        <a14:backgroundMark x1="90823" y1="92007" x2="89873" y2="7504"/>
                        <a14:backgroundMark x1="11076" y1="9788" x2="89873" y2="10114"/>
                        <a14:backgroundMark x1="12342" y1="15171" x2="83544" y2="86623"/>
                        <a14:backgroundMark x1="26266" y1="81077" x2="85759" y2="122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168523" y="2480905"/>
            <a:ext cx="3009900" cy="5037054"/>
          </a:xfrm>
          <a:prstGeom prst="rect">
            <a:avLst/>
          </a:prstGeom>
        </p:spPr>
      </p:pic>
      <p:sp>
        <p:nvSpPr>
          <p:cNvPr id="35" name="아래쪽 화살표 34"/>
          <p:cNvSpPr/>
          <p:nvPr/>
        </p:nvSpPr>
        <p:spPr>
          <a:xfrm>
            <a:off x="9856268" y="4768951"/>
            <a:ext cx="253584" cy="2433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953596" y="3258493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초기 화면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4721" y="3274207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왼쪽 가운데 버튼을 누르면 카메라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어플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 실행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89441" y="6486503"/>
            <a:ext cx="37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사진 찍은 위치를 찾고 현재 위치를 표시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63144" y="6488668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Next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를 누르면 다음 위치 추천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41077" y="5523439"/>
            <a:ext cx="625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Next</a:t>
            </a:r>
            <a:endPara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41076" y="2201296"/>
            <a:ext cx="625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Next</a:t>
            </a:r>
            <a:endPara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299371" y="5523439"/>
            <a:ext cx="625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Next</a:t>
            </a:r>
            <a:endPara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10761144" y="4735615"/>
            <a:ext cx="253584" cy="24335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429" y="2735598"/>
            <a:ext cx="18382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</a:t>
            </a:r>
            <a:endPara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 화면</a:t>
            </a:r>
            <a:endPara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변화</a:t>
            </a:r>
            <a:endPara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예시</a:t>
            </a:r>
            <a:endPara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9227" y="5189393"/>
            <a:ext cx="10487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화면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#1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앱을 실행시키면 사용자가 현재 위치한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GPS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 추측되는 현재 주변 지도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맵이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 화면에 나타난다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사운드로 앱의 기능에 대해 설명하면서 이동 글씨로 앱의 기능 설명이 있다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사용자에게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Next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버튼을 깜박거리며 다음으로 취할 수 있는 동작을 예상하고 버튼을 누를 수 있도록 화면을 구성한다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5" y="313164"/>
            <a:ext cx="8067880" cy="4350327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6857999" y="2225614"/>
            <a:ext cx="715993" cy="6987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61838"/>
              </p:ext>
            </p:extLst>
          </p:nvPr>
        </p:nvGraphicFramePr>
        <p:xfrm>
          <a:off x="8160195" y="1096703"/>
          <a:ext cx="3937001" cy="14782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669">
                  <a:extLst>
                    <a:ext uri="{9D8B030D-6E8A-4147-A177-3AD203B41FA5}">
                      <a16:colId xmlns:a16="http://schemas.microsoft.com/office/drawing/2014/main" val="2214982554"/>
                    </a:ext>
                  </a:extLst>
                </a:gridCol>
                <a:gridCol w="1610178">
                  <a:extLst>
                    <a:ext uri="{9D8B030D-6E8A-4147-A177-3AD203B41FA5}">
                      <a16:colId xmlns:a16="http://schemas.microsoft.com/office/drawing/2014/main" val="1420941375"/>
                    </a:ext>
                  </a:extLst>
                </a:gridCol>
                <a:gridCol w="1176154">
                  <a:extLst>
                    <a:ext uri="{9D8B030D-6E8A-4147-A177-3AD203B41FA5}">
                      <a16:colId xmlns:a16="http://schemas.microsoft.com/office/drawing/2014/main" val="1215159612"/>
                    </a:ext>
                  </a:extLst>
                </a:gridCol>
              </a:tblGrid>
              <a:tr h="35737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화면 간 이동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4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기본 화면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이동 화면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앱 실행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앱 실행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전화면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#1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0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Next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 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#1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 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#2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257652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595223" y="2993365"/>
            <a:ext cx="6116128" cy="474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앱은 공원의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 Place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최단 이동 거리로 즐길 수  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아래쪽 화살표 11"/>
          <p:cNvSpPr/>
          <p:nvPr/>
        </p:nvSpPr>
        <p:spPr>
          <a:xfrm rot="5400000">
            <a:off x="741872" y="3049438"/>
            <a:ext cx="414068" cy="362309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타원 14"/>
          <p:cNvSpPr/>
          <p:nvPr/>
        </p:nvSpPr>
        <p:spPr>
          <a:xfrm>
            <a:off x="6826368" y="2205485"/>
            <a:ext cx="779254" cy="738995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78" y="869186"/>
            <a:ext cx="7559721" cy="1730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15002" y="-656239"/>
            <a:ext cx="4162673" cy="75597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477" y="5445816"/>
            <a:ext cx="1174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화면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#2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카메라 버튼을 누르면 사진을 찍고 현재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GPS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위치 정보와 사진 정보를 현재위치연산 클래스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calculateCurrentPosition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에게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Asynchronous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하게 전달  후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화면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#3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으로 이동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취소 버튼을 누르면 화면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#1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 재 이동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76302"/>
              </p:ext>
            </p:extLst>
          </p:nvPr>
        </p:nvGraphicFramePr>
        <p:xfrm>
          <a:off x="8085434" y="1165714"/>
          <a:ext cx="4072062" cy="14782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43238">
                  <a:extLst>
                    <a:ext uri="{9D8B030D-6E8A-4147-A177-3AD203B41FA5}">
                      <a16:colId xmlns:a16="http://schemas.microsoft.com/office/drawing/2014/main" val="2214982554"/>
                    </a:ext>
                  </a:extLst>
                </a:gridCol>
                <a:gridCol w="1345720">
                  <a:extLst>
                    <a:ext uri="{9D8B030D-6E8A-4147-A177-3AD203B41FA5}">
                      <a16:colId xmlns:a16="http://schemas.microsoft.com/office/drawing/2014/main" val="1420941375"/>
                    </a:ext>
                  </a:extLst>
                </a:gridCol>
                <a:gridCol w="1383104">
                  <a:extLst>
                    <a:ext uri="{9D8B030D-6E8A-4147-A177-3AD203B41FA5}">
                      <a16:colId xmlns:a16="http://schemas.microsoft.com/office/drawing/2014/main" val="1215159612"/>
                    </a:ext>
                  </a:extLst>
                </a:gridCol>
              </a:tblGrid>
              <a:tr h="35737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화면 간 이동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4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기본 화면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이동 화면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카메라 버튼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#3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0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취소 버튼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25765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0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39" y="809711"/>
            <a:ext cx="7372038" cy="3987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240" y="492899"/>
            <a:ext cx="37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사진 찍은 위치를 찾고 현재 위치를 표시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240" y="5057586"/>
            <a:ext cx="10649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화면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#3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사진을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찍고 나면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GPS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정보와 사진 정보를 기준으로 현재 위치가 지도의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건물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위치와 몇 층 인지를 예측하여 위치 및 텍스트 표시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Next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버튼의 색깔이 깜박거리면서 다음 버튼 실행 시 관련 설명이 추가 될 것임을 나타내고 설명 글이 나타남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지도 건물 위치와 층수를 계산하는 알고리즘 슬라이드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9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장 참조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구름 9"/>
          <p:cNvSpPr/>
          <p:nvPr/>
        </p:nvSpPr>
        <p:spPr>
          <a:xfrm>
            <a:off x="5285637" y="1467274"/>
            <a:ext cx="1699146" cy="84512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 위치</a:t>
            </a:r>
            <a:endParaRPr lang="en-US" altLang="ko-KR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도서관 </a:t>
            </a:r>
            <a:r>
              <a:rPr lang="en-US" altLang="ko-KR" dirty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층</a:t>
            </a:r>
            <a:endParaRPr lang="ko-KR" altLang="en-US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75087"/>
              </p:ext>
            </p:extLst>
          </p:nvPr>
        </p:nvGraphicFramePr>
        <p:xfrm>
          <a:off x="7740377" y="975933"/>
          <a:ext cx="4072062" cy="11074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43238">
                  <a:extLst>
                    <a:ext uri="{9D8B030D-6E8A-4147-A177-3AD203B41FA5}">
                      <a16:colId xmlns:a16="http://schemas.microsoft.com/office/drawing/2014/main" val="2214982554"/>
                    </a:ext>
                  </a:extLst>
                </a:gridCol>
                <a:gridCol w="1345720">
                  <a:extLst>
                    <a:ext uri="{9D8B030D-6E8A-4147-A177-3AD203B41FA5}">
                      <a16:colId xmlns:a16="http://schemas.microsoft.com/office/drawing/2014/main" val="1420941375"/>
                    </a:ext>
                  </a:extLst>
                </a:gridCol>
                <a:gridCol w="1383104">
                  <a:extLst>
                    <a:ext uri="{9D8B030D-6E8A-4147-A177-3AD203B41FA5}">
                      <a16:colId xmlns:a16="http://schemas.microsoft.com/office/drawing/2014/main" val="1215159612"/>
                    </a:ext>
                  </a:extLst>
                </a:gridCol>
              </a:tblGrid>
              <a:tr h="35737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화면 간 이동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4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기본 화면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이동 화면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NEXT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#4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07710"/>
                  </a:ext>
                </a:extLst>
              </a:tr>
            </a:tbl>
          </a:graphicData>
        </a:graphic>
      </p:graphicFrame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타원 11"/>
          <p:cNvSpPr/>
          <p:nvPr/>
        </p:nvSpPr>
        <p:spPr>
          <a:xfrm>
            <a:off x="6552025" y="2586083"/>
            <a:ext cx="625151" cy="6315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517521" y="2540590"/>
            <a:ext cx="694164" cy="71157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66158" y="3630800"/>
            <a:ext cx="5374258" cy="474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 위치에서 공원을 즐길 수 있는 경로 추천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5747022" y="3709819"/>
            <a:ext cx="414068" cy="362309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455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68" y="988378"/>
            <a:ext cx="6905749" cy="3754582"/>
          </a:xfrm>
          <a:prstGeom prst="rect">
            <a:avLst/>
          </a:prstGeom>
        </p:spPr>
      </p:pic>
      <p:sp>
        <p:nvSpPr>
          <p:cNvPr id="6" name="구름 5"/>
          <p:cNvSpPr/>
          <p:nvPr/>
        </p:nvSpPr>
        <p:spPr>
          <a:xfrm>
            <a:off x="5322495" y="1722669"/>
            <a:ext cx="1699146" cy="84512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 위치</a:t>
            </a:r>
            <a:endParaRPr lang="en-US" altLang="ko-KR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도서관 </a:t>
            </a:r>
            <a:r>
              <a:rPr lang="en-US" altLang="ko-KR" dirty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층</a:t>
            </a:r>
            <a:endParaRPr lang="ko-KR" altLang="en-US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027186" y="3661853"/>
            <a:ext cx="353339" cy="38190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구름 7"/>
          <p:cNvSpPr/>
          <p:nvPr/>
        </p:nvSpPr>
        <p:spPr>
          <a:xfrm>
            <a:off x="3100804" y="1653396"/>
            <a:ext cx="1935879" cy="84512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추천 위치</a:t>
            </a:r>
            <a:r>
              <a:rPr lang="en-US" altLang="ko-KR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</a:t>
            </a:r>
            <a:endParaRPr lang="en-US" altLang="ko-KR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백마상</a:t>
            </a:r>
            <a:r>
              <a:rPr lang="en-US" altLang="ko-KR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(2</a:t>
            </a:r>
            <a:r>
              <a:rPr lang="ko-KR" altLang="en-US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분</a:t>
            </a:r>
            <a:r>
              <a:rPr lang="en-US" altLang="ko-KR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1177613" y="2720195"/>
            <a:ext cx="1923191" cy="90054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추천 위치</a:t>
            </a:r>
            <a:r>
              <a:rPr lang="en-US" altLang="ko-KR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</a:t>
            </a:r>
            <a:endParaRPr lang="en-US" altLang="ko-KR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분수대</a:t>
            </a:r>
            <a:r>
              <a:rPr lang="en-US" altLang="ko-KR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(5</a:t>
            </a:r>
            <a:r>
              <a:rPr lang="ko-KR" altLang="en-US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분</a:t>
            </a:r>
            <a:r>
              <a:rPr lang="en-US" altLang="ko-KR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6240" y="5057586"/>
            <a:ext cx="10649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화면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#4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현재 위치에서 이동 할 수 있는 사진 찍기 좋은 명소들의 최단 거리 위치들에 대한 정보 표시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화면의 각 위치를 누르면 해당 경로로의 이동 경로가 표시 됨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687950"/>
              </p:ext>
            </p:extLst>
          </p:nvPr>
        </p:nvGraphicFramePr>
        <p:xfrm>
          <a:off x="7780633" y="1722669"/>
          <a:ext cx="3937001" cy="11074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35895">
                  <a:extLst>
                    <a:ext uri="{9D8B030D-6E8A-4147-A177-3AD203B41FA5}">
                      <a16:colId xmlns:a16="http://schemas.microsoft.com/office/drawing/2014/main" val="2214982554"/>
                    </a:ext>
                  </a:extLst>
                </a:gridCol>
                <a:gridCol w="1224952">
                  <a:extLst>
                    <a:ext uri="{9D8B030D-6E8A-4147-A177-3AD203B41FA5}">
                      <a16:colId xmlns:a16="http://schemas.microsoft.com/office/drawing/2014/main" val="1420941375"/>
                    </a:ext>
                  </a:extLst>
                </a:gridCol>
                <a:gridCol w="1176154">
                  <a:extLst>
                    <a:ext uri="{9D8B030D-6E8A-4147-A177-3AD203B41FA5}">
                      <a16:colId xmlns:a16="http://schemas.microsoft.com/office/drawing/2014/main" val="1215159612"/>
                    </a:ext>
                  </a:extLst>
                </a:gridCol>
              </a:tblGrid>
              <a:tr h="35737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화면 간 이동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4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기본 화면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이동 화면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추천위치클릭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#5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0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47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0"/>
            <a:ext cx="9665608" cy="52387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89963" y="3117273"/>
            <a:ext cx="1260764" cy="4710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사회대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0727" y="4087091"/>
            <a:ext cx="1260764" cy="4710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운동장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88384" y="4301836"/>
            <a:ext cx="2784764" cy="512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사회대와</a:t>
            </a:r>
            <a:r>
              <a:rPr lang="ko-KR" altLang="en-US" dirty="0" smtClean="0">
                <a:solidFill>
                  <a:schemeClr val="tx1"/>
                </a:solidFill>
              </a:rPr>
              <a:t> 운동장 사잇길을 지나 직진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6222" y="5454893"/>
            <a:ext cx="10649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화면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#5</a:t>
            </a:r>
          </a:p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원하는 후보 위치를 선택하면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현위치에서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후보 위치까지 세세한 길안내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7338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984251" cy="13208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지도 건물 위치와 층수를 계산하는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알고리즘 예시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1514106"/>
            <a:ext cx="8596668" cy="3880773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목표가 되는 장소를 </a:t>
            </a:r>
            <a:r>
              <a:rPr lang="en-US" altLang="ko-KR" i="1" dirty="0" smtClean="0"/>
              <a:t>C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후보 장소를 </a:t>
            </a:r>
            <a:r>
              <a:rPr lang="en-US" altLang="ko-KR" i="1" dirty="0" smtClean="0"/>
              <a:t>P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C</a:t>
            </a:r>
            <a:r>
              <a:rPr lang="ko-KR" altLang="en-US" dirty="0" smtClean="0"/>
              <a:t>와 </a:t>
            </a:r>
            <a:r>
              <a:rPr lang="en-US" altLang="ko-KR" i="1" dirty="0"/>
              <a:t>P</a:t>
            </a:r>
            <a:r>
              <a:rPr lang="en-US" altLang="ko-KR" baseline="-25000" dirty="0"/>
              <a:t>i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각 장소에 대한 이미지 및 </a:t>
            </a:r>
            <a:r>
              <a:rPr lang="en-US" altLang="ko-KR" i="1" dirty="0" smtClean="0"/>
              <a:t>GPS</a:t>
            </a:r>
            <a:r>
              <a:rPr lang="ko-KR" altLang="en-US" dirty="0" smtClean="0"/>
              <a:t>정보를 담고 있음</a:t>
            </a:r>
            <a:endParaRPr lang="en-US" altLang="ko-KR" dirty="0" smtClean="0"/>
          </a:p>
          <a:p>
            <a:r>
              <a:rPr lang="ko-KR" altLang="en-US" dirty="0" smtClean="0"/>
              <a:t>전체 후보 장소의 개수를 </a:t>
            </a:r>
            <a:r>
              <a:rPr lang="en-US" altLang="ko-KR" i="1" dirty="0" err="1" smtClean="0"/>
              <a:t>n</a:t>
            </a:r>
            <a:r>
              <a:rPr lang="en-US" altLang="ko-KR" baseline="-25000" dirty="0" err="1" smtClean="0"/>
              <a:t>pl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거리와 최적 일치점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 정보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간의 가중치를 </a:t>
            </a:r>
            <a:r>
              <a:rPr lang="en-US" altLang="ko-KR" i="1" dirty="0" smtClean="0"/>
              <a:t>w</a:t>
            </a:r>
            <a:r>
              <a:rPr lang="ko-KR" altLang="en-US" dirty="0" smtClean="0"/>
              <a:t>라 정의함</a:t>
            </a:r>
            <a:endParaRPr lang="en-US" altLang="ko-KR" dirty="0" smtClean="0"/>
          </a:p>
          <a:p>
            <a:r>
              <a:rPr lang="en-US" altLang="ko-KR" i="1" dirty="0" err="1" smtClean="0"/>
              <a:t>I</a:t>
            </a:r>
            <a:r>
              <a:rPr lang="en-US" altLang="ko-KR" baseline="-25000" dirty="0" err="1" smtClean="0"/>
              <a:t>place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C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현재 장소 </a:t>
            </a:r>
            <a:r>
              <a:rPr lang="en-US" altLang="ko-KR" i="1" dirty="0" smtClean="0"/>
              <a:t>C</a:t>
            </a:r>
            <a:r>
              <a:rPr lang="ko-KR" altLang="en-US" dirty="0" smtClean="0"/>
              <a:t>에 대한 최종 추정 장소의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번호를 의미함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49238" y="20703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06" y="1581270"/>
            <a:ext cx="4210417" cy="7455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29" y="4125791"/>
            <a:ext cx="6030425" cy="9081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64305" y="5132633"/>
            <a:ext cx="5290309" cy="1130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b="1" i="1" dirty="0" smtClean="0">
                <a:solidFill>
                  <a:srgbClr val="FF0000"/>
                </a:solidFill>
              </a:rPr>
              <a:t>새로운 알고리즘 제시 등으로 특허 제출이 용이 한 것으로 판단될 경우 </a:t>
            </a:r>
            <a:r>
              <a:rPr lang="en-US" altLang="ko-KR" b="1" i="1" dirty="0" smtClean="0">
                <a:solidFill>
                  <a:srgbClr val="FF0000"/>
                </a:solidFill>
              </a:rPr>
              <a:t>+</a:t>
            </a:r>
            <a:r>
              <a:rPr lang="ko-KR" altLang="en-US" b="1" i="1" dirty="0" smtClean="0">
                <a:solidFill>
                  <a:srgbClr val="FF0000"/>
                </a:solidFill>
              </a:rPr>
              <a:t>점수 </a:t>
            </a:r>
            <a:r>
              <a:rPr lang="en-US" altLang="ko-KR" b="1" i="1" dirty="0" smtClean="0">
                <a:solidFill>
                  <a:srgbClr val="FF0000"/>
                </a:solidFill>
              </a:rPr>
              <a:t>20</a:t>
            </a:r>
            <a:r>
              <a:rPr lang="ko-KR" altLang="en-US" b="1" i="1" dirty="0" smtClean="0">
                <a:solidFill>
                  <a:srgbClr val="FF0000"/>
                </a:solidFill>
              </a:rPr>
              <a:t>점을 추가해 줌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38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디자인 및 이용시나리오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427344"/>
            <a:ext cx="7500509" cy="186794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ko-KR" altLang="en-US" sz="2000" dirty="0" smtClean="0"/>
              <a:t>프로젝트 전체 흐름을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  </a:t>
            </a:r>
            <a:r>
              <a:rPr lang="en-US" altLang="ko-KR" sz="2000" dirty="0"/>
              <a:t>“</a:t>
            </a:r>
            <a:r>
              <a:rPr lang="ko-KR" altLang="en-US" sz="2000" dirty="0"/>
              <a:t>전체 그림 화면 변화</a:t>
            </a:r>
            <a:r>
              <a:rPr lang="en-US" altLang="ko-KR" sz="2000" dirty="0"/>
              <a:t>”</a:t>
            </a:r>
            <a:r>
              <a:rPr lang="ko-KR" altLang="en-US" sz="2000" dirty="0"/>
              <a:t>로 </a:t>
            </a:r>
            <a:r>
              <a:rPr lang="ko-KR" altLang="en-US" sz="2000" dirty="0" smtClean="0"/>
              <a:t>개괄하거나</a:t>
            </a:r>
            <a:r>
              <a:rPr lang="en-US" altLang="ko-KR" sz="2000" dirty="0" smtClean="0"/>
              <a:t>,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“</a:t>
            </a:r>
            <a:r>
              <a:rPr lang="ko-KR" altLang="en-US" sz="2000" dirty="0" smtClean="0"/>
              <a:t>시퀀스 다이어그램과 클래스 다이어그램</a:t>
            </a:r>
            <a:r>
              <a:rPr lang="en-US" altLang="ko-KR" sz="2000" dirty="0" smtClean="0"/>
              <a:t>”</a:t>
            </a:r>
            <a:r>
              <a:rPr lang="ko-KR" altLang="en-US" sz="2000" dirty="0" smtClean="0"/>
              <a:t> 으로 표현한다</a:t>
            </a:r>
            <a:r>
              <a:rPr lang="en-US" altLang="ko-KR" sz="2000" dirty="0" smtClean="0"/>
              <a:t>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2000" dirty="0" smtClean="0"/>
              <a:t>각 기능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화면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별 </a:t>
            </a:r>
            <a:r>
              <a:rPr lang="en-US" altLang="ko-KR" sz="2000" dirty="0" smtClean="0"/>
              <a:t>UI</a:t>
            </a:r>
            <a:r>
              <a:rPr lang="ko-KR" altLang="en-US" sz="2000" dirty="0" smtClean="0"/>
              <a:t>에 대한 화면 설명을 적도록 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08323" y="3452635"/>
            <a:ext cx="1086297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HTML, CSS, JavaScript, JSP, Python </a:t>
            </a:r>
            <a:r>
              <a:rPr lang="ko-KR" altLang="en-US" dirty="0" smtClean="0"/>
              <a:t>코드 및 주석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7333" y="4317193"/>
            <a:ext cx="9777882" cy="18679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sz="2000" dirty="0" smtClean="0"/>
              <a:t>웹에서 가져온 오픈 코드 혹은 과제물로 제안된 코드들을 변경하여 시작한 경우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시작 코드 부분과 변경 코드 부분을 구분하여 주석 처리</a:t>
            </a:r>
            <a:endParaRPr lang="en-US" altLang="ko-KR" sz="2000" dirty="0" smtClean="0"/>
          </a:p>
          <a:p>
            <a:pPr>
              <a:buFont typeface="+mj-lt"/>
              <a:buAutoNum type="arabicPeriod"/>
            </a:pPr>
            <a:r>
              <a:rPr lang="ko-KR" altLang="en-US" sz="2000" dirty="0" smtClean="0"/>
              <a:t>기능별로 호출되는 클래스들이 구분되도록 설명이 추가 되면 설명이 더욱 선명함</a:t>
            </a:r>
            <a:endParaRPr lang="en-US" altLang="ko-KR" sz="2000" dirty="0" smtClean="0"/>
          </a:p>
          <a:p>
            <a:pPr>
              <a:buFont typeface="+mj-lt"/>
              <a:buAutoNum type="arabicPeriod"/>
            </a:pPr>
            <a:r>
              <a:rPr lang="ko-KR" altLang="en-US" sz="2000" dirty="0" smtClean="0"/>
              <a:t>발표 시에 기능별 동작 과정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최적화 성능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보안 등을 고려한 면들을 돋보이도록 추가 설명이 이뤄지도록 준비되면 추가 점수 예상됨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45082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356" y="565638"/>
            <a:ext cx="8984251" cy="770793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지도 건물 위치와 층수를 계산하는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알고리즘 예시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356" y="1505314"/>
            <a:ext cx="9697590" cy="3880773"/>
          </a:xfrm>
        </p:spPr>
        <p:txBody>
          <a:bodyPr/>
          <a:lstStyle/>
          <a:p>
            <a:endParaRPr lang="en-US" altLang="ko-KR" sz="2400" dirty="0" smtClean="0"/>
          </a:p>
          <a:p>
            <a:r>
              <a:rPr lang="en-US" altLang="ko-KR" sz="2400" dirty="0" smtClean="0"/>
              <a:t>Graph </a:t>
            </a:r>
            <a:r>
              <a:rPr lang="ko-KR" altLang="en-US" sz="2400" dirty="0" smtClean="0"/>
              <a:t>에서 최적화 길 찾기 알고리즘인 </a:t>
            </a:r>
            <a:r>
              <a:rPr lang="ko-KR" altLang="en-US" sz="2400" dirty="0" err="1" smtClean="0"/>
              <a:t>다익스트라</a:t>
            </a:r>
            <a:r>
              <a:rPr lang="ko-KR" altLang="en-US" sz="2400" dirty="0" smtClean="0"/>
              <a:t> 알고리즘 이용</a:t>
            </a:r>
            <a:endParaRPr lang="en-US" altLang="ko-KR" sz="2400" dirty="0" smtClean="0"/>
          </a:p>
          <a:p>
            <a:pPr lvl="1"/>
            <a:r>
              <a:rPr lang="ko-KR" altLang="en-US" sz="2000" b="1" i="1" dirty="0" smtClean="0">
                <a:solidFill>
                  <a:srgbClr val="FF0000"/>
                </a:solidFill>
              </a:rPr>
              <a:t>온라인 오픈 코드 소스를 밝히고 내가 변경시킨 부분과 사유를 작성</a:t>
            </a:r>
            <a:endParaRPr lang="en-US" altLang="ko-KR" sz="2000" b="1" i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2000" dirty="0" err="1" smtClean="0"/>
              <a:t>오픈코드</a:t>
            </a:r>
            <a:r>
              <a:rPr lang="ko-KR" altLang="en-US" sz="2000" dirty="0" smtClean="0"/>
              <a:t> </a:t>
            </a: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github.com/andrewhayward/dijkstra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을 이용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기본 코드에서 변경 적용한 부분에 대한 설명</a:t>
            </a:r>
            <a:endParaRPr lang="en-US" altLang="ko-KR" sz="2000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49238" y="20703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6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788" y="299049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클래스 다이어그램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788" y="1175253"/>
            <a:ext cx="5251704" cy="526541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600" dirty="0" smtClean="0"/>
              <a:t>클래스 다이어그램</a:t>
            </a:r>
            <a:endParaRPr lang="en-US" altLang="ko-KR" sz="2600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DAO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ko-KR" altLang="en-US" sz="1800" b="1" dirty="0">
                <a:solidFill>
                  <a:srgbClr val="0070C0"/>
                </a:solidFill>
              </a:rPr>
              <a:t>시스템의 데이터에 접근</a:t>
            </a:r>
            <a:r>
              <a:rPr lang="ko-KR" altLang="en-US" sz="1800" dirty="0"/>
              <a:t>하여 조회</a:t>
            </a:r>
            <a:r>
              <a:rPr lang="en-US" altLang="ko-KR" sz="1800" dirty="0"/>
              <a:t>, </a:t>
            </a:r>
            <a:r>
              <a:rPr lang="ko-KR" altLang="en-US" sz="1800" dirty="0"/>
              <a:t>등록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 등의 기능을 수행하는 클래스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UI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ko-KR" altLang="en-US" sz="1800" b="1" dirty="0">
                <a:solidFill>
                  <a:srgbClr val="0070C0"/>
                </a:solidFill>
              </a:rPr>
              <a:t>화면을 하나의 독립적인 클래스로 인식</a:t>
            </a:r>
            <a:r>
              <a:rPr lang="ko-KR" altLang="en-US" sz="1800" dirty="0"/>
              <a:t>하여 표현한 클래스</a:t>
            </a:r>
            <a:endParaRPr lang="en-US" altLang="ko-KR" sz="1800" dirty="0"/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ko-KR" altLang="en-US" sz="1800" dirty="0"/>
              <a:t>사용자가 인식하고 이해할 수 있는 </a:t>
            </a:r>
            <a:r>
              <a:rPr lang="en-US" altLang="ko-KR" sz="1800" dirty="0"/>
              <a:t>GUI</a:t>
            </a:r>
            <a:r>
              <a:rPr lang="ko-KR" altLang="en-US" sz="1800" dirty="0"/>
              <a:t>를 제공하며</a:t>
            </a:r>
            <a:r>
              <a:rPr lang="en-US" altLang="ko-KR" sz="1800" dirty="0"/>
              <a:t>, </a:t>
            </a:r>
            <a:r>
              <a:rPr lang="ko-KR" altLang="en-US" sz="1800" dirty="0"/>
              <a:t>사용자와 시스템의 상호작용을 처리하는 기능을 담당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315" y="1278627"/>
            <a:ext cx="6147040" cy="507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83" y="1495609"/>
            <a:ext cx="4004742" cy="216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243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5795" y="477276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시퀀스 다이어그램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5795" y="1539487"/>
            <a:ext cx="8596668" cy="3880773"/>
          </a:xfrm>
        </p:spPr>
        <p:txBody>
          <a:bodyPr/>
          <a:lstStyle/>
          <a:p>
            <a:r>
              <a:rPr lang="ko-KR" altLang="en-US" dirty="0" smtClean="0"/>
              <a:t>시퀀스 다이어그램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4255" y="2056664"/>
            <a:ext cx="4817691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주의사항</a:t>
            </a:r>
            <a:endParaRPr lang="en-US" altLang="ko-KR" sz="14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메시지를 표기할 때 </a:t>
            </a:r>
            <a:r>
              <a:rPr lang="ko-KR" altLang="en-US" sz="1400" dirty="0" smtClean="0"/>
              <a:t>주고받는 </a:t>
            </a:r>
            <a:r>
              <a:rPr lang="ko-KR" altLang="en-US" sz="1400" dirty="0"/>
              <a:t>데이터를 </a:t>
            </a:r>
            <a:r>
              <a:rPr lang="ko-KR" altLang="en-US" sz="1400" dirty="0" smtClean="0"/>
              <a:t>표시한다</a:t>
            </a:r>
            <a:r>
              <a:rPr lang="en-US" altLang="ko-KR" sz="1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특정 데이터 그룹이 </a:t>
            </a:r>
            <a:r>
              <a:rPr lang="en-US" altLang="ko-KR" sz="1400" dirty="0"/>
              <a:t>1</a:t>
            </a:r>
            <a:r>
              <a:rPr lang="ko-KR" altLang="en-US" sz="1400" dirty="0"/>
              <a:t>개 이상</a:t>
            </a:r>
            <a:r>
              <a:rPr lang="en-US" altLang="ko-KR" sz="1400" dirty="0"/>
              <a:t> </a:t>
            </a:r>
            <a:r>
              <a:rPr lang="ko-KR" altLang="en-US" sz="1400" dirty="0"/>
              <a:t>사용될 경우 </a:t>
            </a:r>
            <a:r>
              <a:rPr lang="en-US" altLang="ko-KR" sz="1400" dirty="0"/>
              <a:t>{ }</a:t>
            </a:r>
            <a:r>
              <a:rPr lang="ko-KR" altLang="en-US" sz="1400" dirty="0"/>
              <a:t>와 </a:t>
            </a:r>
            <a:r>
              <a:rPr lang="en-US" altLang="ko-KR" sz="1400" dirty="0"/>
              <a:t>[1..*] </a:t>
            </a:r>
            <a:r>
              <a:rPr lang="ko-KR" altLang="en-US" sz="1400" dirty="0"/>
              <a:t>를 사용하여 나타낸다</a:t>
            </a:r>
            <a:r>
              <a:rPr lang="en-US" altLang="ko-KR" sz="1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옵션을 </a:t>
            </a:r>
            <a:r>
              <a:rPr lang="ko-KR" altLang="en-US" sz="1400" dirty="0"/>
              <a:t>사용할 경우 제한조건을 </a:t>
            </a:r>
            <a:r>
              <a:rPr lang="ko-KR" altLang="en-US" sz="1400" dirty="0" smtClean="0"/>
              <a:t>표기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대안 흐름</a:t>
            </a:r>
            <a:r>
              <a:rPr lang="en-US" altLang="ko-KR" sz="1400" dirty="0"/>
              <a:t>, </a:t>
            </a:r>
            <a:r>
              <a:rPr lang="ko-KR" altLang="en-US" sz="1400" dirty="0"/>
              <a:t>예외 흐름도 </a:t>
            </a:r>
            <a:r>
              <a:rPr lang="ko-KR" altLang="en-US" sz="1400" dirty="0" smtClean="0"/>
              <a:t>작성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569" y="1539487"/>
            <a:ext cx="6683232" cy="381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109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스케줄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113841"/>
              </p:ext>
            </p:extLst>
          </p:nvPr>
        </p:nvGraphicFramePr>
        <p:xfrm>
          <a:off x="945282" y="2177841"/>
          <a:ext cx="6796628" cy="143240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023148">
                  <a:extLst>
                    <a:ext uri="{9D8B030D-6E8A-4147-A177-3AD203B41FA5}">
                      <a16:colId xmlns:a16="http://schemas.microsoft.com/office/drawing/2014/main" val="3699619426"/>
                    </a:ext>
                  </a:extLst>
                </a:gridCol>
                <a:gridCol w="1447630">
                  <a:extLst>
                    <a:ext uri="{9D8B030D-6E8A-4147-A177-3AD203B41FA5}">
                      <a16:colId xmlns:a16="http://schemas.microsoft.com/office/drawing/2014/main" val="3656447433"/>
                    </a:ext>
                  </a:extLst>
                </a:gridCol>
                <a:gridCol w="373330">
                  <a:extLst>
                    <a:ext uri="{9D8B030D-6E8A-4147-A177-3AD203B41FA5}">
                      <a16:colId xmlns:a16="http://schemas.microsoft.com/office/drawing/2014/main" val="4153179320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595920421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435220183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366750680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531231738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244044666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949725357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294151189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4018363341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42781697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1740563330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1690745700"/>
                    </a:ext>
                  </a:extLst>
                </a:gridCol>
              </a:tblGrid>
              <a:tr h="284819">
                <a:tc row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쇼핑몰 화면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UI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구현</a:t>
                      </a:r>
                      <a:endParaRPr lang="en-US" altLang="ko-KR" sz="1100" b="1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(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김민준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프로젝트 계획안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3662055"/>
                  </a:ext>
                </a:extLst>
              </a:tr>
              <a:tr h="260866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사용자 로그인 </a:t>
                      </a:r>
                      <a:r>
                        <a:rPr lang="en-US" altLang="ko-KR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Page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86042653"/>
                  </a:ext>
                </a:extLst>
              </a:tr>
              <a:tr h="28481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상품 </a:t>
                      </a:r>
                      <a:r>
                        <a:rPr lang="en-US" altLang="ko-KR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Page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78532365"/>
                  </a:ext>
                </a:extLst>
              </a:tr>
              <a:tr h="28481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장바구니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5730817"/>
                  </a:ext>
                </a:extLst>
              </a:tr>
              <a:tr h="289944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결제 </a:t>
                      </a:r>
                      <a:r>
                        <a:rPr lang="en-US" altLang="ko-KR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Page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3122278"/>
                  </a:ext>
                </a:extLst>
              </a:tr>
            </a:tbl>
          </a:graphicData>
        </a:graphic>
      </p:graphicFrame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721360"/>
              </p:ext>
            </p:extLst>
          </p:nvPr>
        </p:nvGraphicFramePr>
        <p:xfrm>
          <a:off x="945282" y="3610244"/>
          <a:ext cx="6796628" cy="202884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023148">
                  <a:extLst>
                    <a:ext uri="{9D8B030D-6E8A-4147-A177-3AD203B41FA5}">
                      <a16:colId xmlns:a16="http://schemas.microsoft.com/office/drawing/2014/main" val="3699619426"/>
                    </a:ext>
                  </a:extLst>
                </a:gridCol>
                <a:gridCol w="1456257">
                  <a:extLst>
                    <a:ext uri="{9D8B030D-6E8A-4147-A177-3AD203B41FA5}">
                      <a16:colId xmlns:a16="http://schemas.microsoft.com/office/drawing/2014/main" val="3656447433"/>
                    </a:ext>
                  </a:extLst>
                </a:gridCol>
                <a:gridCol w="364703">
                  <a:extLst>
                    <a:ext uri="{9D8B030D-6E8A-4147-A177-3AD203B41FA5}">
                      <a16:colId xmlns:a16="http://schemas.microsoft.com/office/drawing/2014/main" val="4153179320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595920421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435220183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366750680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531231738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244044666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949725357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294151189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4018363341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342781697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1740563330"/>
                    </a:ext>
                  </a:extLst>
                </a:gridCol>
                <a:gridCol w="359320">
                  <a:extLst>
                    <a:ext uri="{9D8B030D-6E8A-4147-A177-3AD203B41FA5}">
                      <a16:colId xmlns:a16="http://schemas.microsoft.com/office/drawing/2014/main" val="1690745700"/>
                    </a:ext>
                  </a:extLst>
                </a:gridCol>
              </a:tblGrid>
              <a:tr h="284819">
                <a:tc row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음악 가사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Crawling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이서현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음악 가사 음원 가능한 쇼핑몰 선정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3662055"/>
                  </a:ext>
                </a:extLst>
              </a:tr>
              <a:tr h="260866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음원 취득 가능 쇼핑몰의 </a:t>
                      </a:r>
                      <a:r>
                        <a:rPr lang="en-US" altLang="ko-KR" sz="1000" b="0" kern="0" spc="0" dirty="0" err="1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WebSite</a:t>
                      </a:r>
                      <a:r>
                        <a:rPr lang="ko-KR" altLang="en-US" sz="1000" b="0" kern="0" spc="0" dirty="0" err="1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구조파악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86042653"/>
                  </a:ext>
                </a:extLst>
              </a:tr>
              <a:tr h="28481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Crawling </a:t>
                      </a:r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코딩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78532365"/>
                  </a:ext>
                </a:extLst>
              </a:tr>
              <a:tr h="28481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수집데이터이</a:t>
                      </a:r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DB </a:t>
                      </a:r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스키마 제작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5730817"/>
                  </a:ext>
                </a:extLst>
              </a:tr>
              <a:tr h="289944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b="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수집데이터와 쇼핑몰 화면 연동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effectLst/>
                        </a:rPr>
                        <a:t>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0860" marR="10860" marT="10860" marB="108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312227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5555" y="1570008"/>
            <a:ext cx="597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진행되어온 부분과 향후 진행할 부분을 구분하여서 표시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66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588" y="222739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전체적인 화면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r="11591" b="42279"/>
          <a:stretch/>
        </p:blipFill>
        <p:spPr>
          <a:xfrm>
            <a:off x="158587" y="984738"/>
            <a:ext cx="6310113" cy="55353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618286" y="1033271"/>
            <a:ext cx="362442" cy="201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7" r="16622"/>
          <a:stretch/>
        </p:blipFill>
        <p:spPr>
          <a:xfrm>
            <a:off x="4402255" y="1318501"/>
            <a:ext cx="4683219" cy="46892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68817" y="949169"/>
            <a:ext cx="213391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latin typeface="+mj-ea"/>
                <a:ea typeface="+mj-ea"/>
              </a:rPr>
              <a:t>1. REGISTER </a:t>
            </a:r>
            <a:r>
              <a:rPr lang="ko-KR" altLang="en-US" b="1" dirty="0" smtClean="0">
                <a:solidFill>
                  <a:schemeClr val="accent1"/>
                </a:solidFill>
                <a:latin typeface="+mj-ea"/>
                <a:ea typeface="+mj-ea"/>
              </a:rPr>
              <a:t>클릭</a:t>
            </a:r>
            <a:r>
              <a:rPr lang="en-US" altLang="ko-KR" b="1" dirty="0" smtClean="0">
                <a:solidFill>
                  <a:schemeClr val="accent1"/>
                </a:solidFill>
                <a:latin typeface="+mj-ea"/>
                <a:ea typeface="+mj-ea"/>
              </a:rPr>
              <a:t>!</a:t>
            </a:r>
            <a:endParaRPr lang="ko-KR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163820" y="2125296"/>
            <a:ext cx="476869" cy="360484"/>
          </a:xfrm>
          <a:prstGeom prst="rightArrow">
            <a:avLst>
              <a:gd name="adj1" fmla="val 563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71640" y="2080500"/>
            <a:ext cx="246413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chemeClr val="accent1"/>
                </a:solidFill>
                <a:latin typeface="+mj-ea"/>
                <a:ea typeface="+mj-ea"/>
              </a:rPr>
              <a:t>. </a:t>
            </a:r>
            <a:r>
              <a:rPr lang="ko-KR" altLang="en-US" b="1" dirty="0" smtClean="0">
                <a:solidFill>
                  <a:schemeClr val="accent1"/>
                </a:solidFill>
                <a:latin typeface="+mj-ea"/>
                <a:ea typeface="+mj-ea"/>
              </a:rPr>
              <a:t>정보를 입력합니다</a:t>
            </a:r>
            <a:r>
              <a:rPr lang="en-US" altLang="ko-KR" b="1" dirty="0" smtClean="0">
                <a:solidFill>
                  <a:schemeClr val="accent1"/>
                </a:solidFill>
                <a:latin typeface="+mj-ea"/>
                <a:ea typeface="+mj-ea"/>
              </a:rPr>
              <a:t>!</a:t>
            </a:r>
            <a:endParaRPr lang="ko-KR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5" r="16058"/>
          <a:stretch/>
        </p:blipFill>
        <p:spPr>
          <a:xfrm>
            <a:off x="7861546" y="2414263"/>
            <a:ext cx="5467595" cy="4282167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7542753" y="2854160"/>
            <a:ext cx="457200" cy="422582"/>
          </a:xfrm>
          <a:prstGeom prst="rightArrow">
            <a:avLst>
              <a:gd name="adj1" fmla="val 563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084238" y="2885489"/>
            <a:ext cx="200247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latin typeface="+mj-ea"/>
                <a:ea typeface="+mj-ea"/>
              </a:rPr>
              <a:t>3. </a:t>
            </a:r>
            <a:r>
              <a:rPr lang="ko-KR" altLang="en-US" b="1" dirty="0" smtClean="0">
                <a:solidFill>
                  <a:schemeClr val="accent1"/>
                </a:solidFill>
                <a:latin typeface="+mj-ea"/>
                <a:ea typeface="+mj-ea"/>
              </a:rPr>
              <a:t>회원가입 완료</a:t>
            </a:r>
            <a:r>
              <a:rPr lang="en-US" altLang="ko-KR" b="1" dirty="0" smtClean="0">
                <a:solidFill>
                  <a:schemeClr val="accent1"/>
                </a:solidFill>
                <a:latin typeface="+mj-ea"/>
                <a:ea typeface="+mj-ea"/>
              </a:rPr>
              <a:t>!</a:t>
            </a:r>
            <a:endParaRPr lang="ko-KR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541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588" y="222739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전체적인 화면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r="11591" b="42279"/>
          <a:stretch/>
        </p:blipFill>
        <p:spPr>
          <a:xfrm>
            <a:off x="158587" y="984738"/>
            <a:ext cx="6310113" cy="55353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240216" y="1033270"/>
            <a:ext cx="362442" cy="201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98479" y="865067"/>
            <a:ext cx="179408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latin typeface="+mj-ea"/>
                <a:ea typeface="+mj-ea"/>
              </a:rPr>
              <a:t>1. LOGIN </a:t>
            </a:r>
            <a:r>
              <a:rPr lang="ko-KR" altLang="en-US" b="1" dirty="0" smtClean="0">
                <a:solidFill>
                  <a:schemeClr val="accent1"/>
                </a:solidFill>
                <a:latin typeface="+mj-ea"/>
                <a:ea typeface="+mj-ea"/>
              </a:rPr>
              <a:t>클릭</a:t>
            </a:r>
            <a:r>
              <a:rPr lang="en-US" altLang="ko-KR" b="1" dirty="0" smtClean="0">
                <a:solidFill>
                  <a:schemeClr val="accent1"/>
                </a:solidFill>
                <a:latin typeface="+mj-ea"/>
                <a:ea typeface="+mj-ea"/>
              </a:rPr>
              <a:t>!</a:t>
            </a:r>
            <a:endParaRPr lang="ko-KR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8" r="25360"/>
          <a:stretch/>
        </p:blipFill>
        <p:spPr>
          <a:xfrm>
            <a:off x="4844562" y="1367033"/>
            <a:ext cx="7112976" cy="570198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4606127" y="2881435"/>
            <a:ext cx="476869" cy="360484"/>
          </a:xfrm>
          <a:prstGeom prst="rightArrow">
            <a:avLst>
              <a:gd name="adj1" fmla="val 563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588" y="222739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전체적인 화면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공지사항 확인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1" y="1021120"/>
            <a:ext cx="5045022" cy="57846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48313" y="1057437"/>
            <a:ext cx="199926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</a:rPr>
              <a:t>1. </a:t>
            </a:r>
            <a:r>
              <a:rPr lang="ko-KR" altLang="en-US" b="1" dirty="0" smtClean="0">
                <a:solidFill>
                  <a:schemeClr val="accent1"/>
                </a:solidFill>
              </a:rPr>
              <a:t>공지사항 클릭</a:t>
            </a:r>
            <a:r>
              <a:rPr lang="en-US" altLang="ko-KR" b="1" dirty="0" smtClean="0">
                <a:solidFill>
                  <a:schemeClr val="accent1"/>
                </a:solidFill>
              </a:rPr>
              <a:t>!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63108" y="1238172"/>
            <a:ext cx="411895" cy="24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3763108" y="1400908"/>
            <a:ext cx="325315" cy="278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data:image/png;base64,iVBORw0KGgoAAAANSUhEUgAAB28AAAa6CAYAAADq3TNFAAAgAElEQVR4XuzZMREAAAgDMfBvGhn8EBT0UrbuOAIECBAgQIAAAQIECBAgQIAAAQIECBAgQIAAAQIECBB4F9j3BAIQIECAAAECBAgQIECAAAECBAgQIECAAAECBAgQIECAwBhvPQE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Ds0DHQAACAASURBV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Pr09OQAAIABJREFU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I49OyYCAICBEObfNTYY4qCX/gY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fqJUkAAAgAElEQVQ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H3lbzAAACAASURBV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uIPTumAQAAQBjm3/Vs7KgDUvg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izRalQAAIABJREFU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S2E9YIAAAgAElEQV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EnN92wAABAUSURBV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K1Z8c0AAAACMP8u56NHXVACh8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BA5ksGu+SZ5y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35" y="1552945"/>
            <a:ext cx="3866543" cy="186983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r="14439"/>
          <a:stretch/>
        </p:blipFill>
        <p:spPr>
          <a:xfrm>
            <a:off x="7963357" y="2078070"/>
            <a:ext cx="3680287" cy="4734949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0800000">
            <a:off x="10261976" y="4693692"/>
            <a:ext cx="363416" cy="314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083534" y="5074408"/>
            <a:ext cx="205216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</a:rPr>
              <a:t>3. </a:t>
            </a:r>
            <a:r>
              <a:rPr lang="ko-KR" altLang="en-US" b="1" dirty="0" smtClean="0">
                <a:solidFill>
                  <a:schemeClr val="accent1"/>
                </a:solidFill>
              </a:rPr>
              <a:t>공지 사항 확인</a:t>
            </a:r>
            <a:r>
              <a:rPr lang="en-US" altLang="ko-KR" b="1" dirty="0" smtClean="0">
                <a:solidFill>
                  <a:schemeClr val="accent1"/>
                </a:solidFill>
              </a:rPr>
              <a:t>!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1008" y="3562071"/>
            <a:ext cx="257314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2</a:t>
            </a:r>
            <a:r>
              <a:rPr lang="en-US" altLang="ko-KR" b="1" dirty="0" smtClean="0">
                <a:solidFill>
                  <a:schemeClr val="accent1"/>
                </a:solidFill>
              </a:rPr>
              <a:t>. </a:t>
            </a:r>
            <a:r>
              <a:rPr lang="ko-KR" altLang="en-US" b="1" dirty="0" smtClean="0">
                <a:solidFill>
                  <a:schemeClr val="accent1"/>
                </a:solidFill>
              </a:rPr>
              <a:t>보고 싶은 메뉴 선택</a:t>
            </a:r>
            <a:r>
              <a:rPr lang="en-US" altLang="ko-KR" b="1" dirty="0" smtClean="0">
                <a:solidFill>
                  <a:schemeClr val="accent1"/>
                </a:solidFill>
              </a:rPr>
              <a:t>!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89633" y="1712628"/>
            <a:ext cx="641840" cy="280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7097501" y="3247502"/>
            <a:ext cx="363416" cy="314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588" y="222739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전체적인 화면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키워드 알림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r="16905" b="23416"/>
          <a:stretch/>
        </p:blipFill>
        <p:spPr>
          <a:xfrm>
            <a:off x="155575" y="774934"/>
            <a:ext cx="4744671" cy="5961747"/>
          </a:xfrm>
          <a:prstGeom prst="rect">
            <a:avLst/>
          </a:prstGeom>
        </p:spPr>
      </p:pic>
      <p:sp>
        <p:nvSpPr>
          <p:cNvPr id="3" name="AutoShape 2" descr="data:image/png;base64,iVBORw0KGgoAAAANSUhEUgAAB28AAAa6CAYAAADq3TNFAAAgAElEQVR4XuzZMREAAAgDMfBvGhn8EBT0UrbuOAIECBAgQIAAAQIECBAgQIAAAQIECBAgQIAAAQIECBB4F9j3BAIQIECAAAECBAgQIECAAAECBAgQIECAAAECBAgQIECAwBhvPQE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Ds0DHQAACAASURBV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Pr09OQAAIABJREFU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AgYb/0AAQIECBAgQIAAAQIECBAgQIAAAQIECBAgQIAAAQIEAgLG20AJIhAgQIAAAQIECBAgQIAAAQIECBAgQIAAAQIECBAgQMB46wcIECBAgAABAgQIECBAgAABAgQIECBAgAABAgQIECAQEDDeBkoQgQABAgQIECBAgAABAgQIECBAgAABAgQIECBAgAABAsZbP0CAAAECBAgQIECAAAECBAgQIECAAAECBAgQIECAAIGAgPE2UIIIBAgQIECAAAECBAgQIECAAAECBAgQIECAAAECBAgQMN76AQIECBAgQIAAAQIECBAgQIAAAQIECBAgQIAAAQIECAQEjLeBEkQgQIAAAQIECBAgQIAAAQIECBAgQIAAAQIECBAgQICA8dYPECBAgAABAgQIECBAgAABAgQIECBAgAABAgQIECBAICBgvA2UIAIBAgQIECBAgAABAgQIECBAgAABAgQIECBAgAABAgSMt36AAAECBAgQIECAAAECBAgQIECAAAECBAgQIECAAAECAQHjbaAEEQgQIECAAAECBAgQIECAAAECBAgQIECAAAECBAgQIGC89QMECBAgQIAAAQIECBAgQIAAAQIECBAgQIAAAQIECBAICBhvAyWIQIAAAQIECBAgQIAAAQIECBAgQIAAAQIECBAgQIAAAeOtHyBAgAABAgQIECBAgAABAgQIECBAgAABAgQIECBAgEBAwHgbKEEEAgQIECBAgAABAgQIECBAgAABAgQIECBAgAABAgQIGG/9AAECBAgQIECAAAECBAgQIECAAAECBAgQIECAAAECBAICxttACSIQIECAAAECBAgQIECAAAECBAgQIECAAAECBAgQIEDAeOsHCBAgQIAAAQIECBAgQIAAAQIECBAgQIAAAQIECBAgEBAw3gZKEIEAAQIECBAgQIAAAQIECBAgQIAAAQIECBAgQIAAAQLGWz9AgAABAgQIECBAgAABAgQIECBAgAABAgQIECBAgACBgIDxNlCCCAQIECBAgAABAgQIECBAgAABAgQIECBAgAABAgQIEDDe+gECBAgQIECAAAECBAgQIECAAAECBAgQIECAAAECBAgEBIy3gRJEIECAAAECBAgQIECAAAECBAgQIECAAAECBAgQIECAgPHWDxAgQIAAAQIECBAgQIAAAQIECBAgQIAAAQIECBAgQCAgYLwNlCACAQIECBAgQIAAAQIECBAgQIAAAQIECBAgQIAAAQIEjLd+gAABAgQIECBAgAABAgQIECBAgAABAgQIECBAgAABAgEB422gBBEIECBAgAABAgQIECBAgAABAgQIECBAgAABAgQIECBgvPUDBAgQIECAAAECBAgQIECAAAECBAgQIECAAAECBAgQCAgYbwMliECAAAECBAgQIECAAAECBAgQIECAAAECBAgQIECAAAHjrR8gQIAAAQIECBAgQIAAAQIECBAgQIAAAQIECBAgQIBAQMB4GyhBBAIECBAgQIAAAQIECBAgQIAAAQIECBAgQIAAAQIECBhv/QABAgQIECBAgAABAgQIECBAgAABAgQIECBAgAABAgQCAsbbQAkiECBAgAABAgQIECBAgAABAgQIECBAgAABAgQIECBAwHjrBwgQIECAAAECBAgQIECAAAECBAgQIECAAAECBAgQIBAQMN4GShCBAAECBAgQIECAAAECBAgQIECAAAECBAgQIECAAAECxls/QIAAAQIECBAgQIAAAQIECBAgQIAAAQIECBAgQIAAgYCA8TZQgggECBAgQIAAAQIECBAgQIAAAQIECBAgQIAAAQIECBAw3voBAgQIECBAgAABAgQIECBAgAABAgQIECBAgAABAgQIBASMt4ESRCBAgAABAgQIECBAgAABAgQIECBAgAABAgQIECBAgIDx1g8QIECAAAECBAgQIECAAAECBAgQIECAAAECBAgQIEAgIGC8DZQgAgECBAgQIECAAAECBAgQIECAAAECBAgQIECAAAECBIy3foAAAQIECBAgQIAAAQIECBAgQIAAAQIECBAgQIAAAQIBAeNtoAQRCBAgQIAAAQIECBAgQIAAAQIECBAgQIAAAQIECBAgYLz1AwQIECBAgAABAgQIECBAgAABAgQIECBAgAABAgQIEAgIGG8DJYhAgAABAgQIECBAgAABAgQIECBAgAABAgQIECBAgAAB460fIECAAAECBAgQIECAAAECBAgQIECAAAECBAgQIECAQEDAeBsoQQQCBAgQIECAAAECBAgQIECAAAECBAgQIECAAAECBI49OyYCAICBEObfNTYY4qCX/gY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fqJUkAAAgAElEQVQ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H3lbzAAACAASURBV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sgQIAAAQIECBAgQIAAAQIECBAgQIAAAQIECBAgQIDAQEC8HTzBCQQIECBAgAABAgQIECBAgAABAgQIECBAgAABAgQIEBBvbYAAAQIECBAgQIAAAQIECBAgQIAAAQIECBAgQIAAAQIDAfF28AQnECBAgAABAgQIECBAgAABAgQIECBAgAABAgQIECBAQLy1AQIECBAgQIAAAQIECBAgQIAAAQIECBAgQIAAAQIECAwExNvBE5xAgAABAgQIECBAgAABAgQIECBAgAABAgQIECBAgAAB8dYGCBAgQIAAAQIECBAgQIAAAQIECBAgQIAAAQIECBAgMBAQbwdPcAIBAgQIECBAgAABAgQIECBAgAABAgQIECBAgAABAgTEWxuIPTumAQAAQBjm3/Vs7KgDUvg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izRalQAAIABJREFU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S2E9YIAAAgAElEQV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EnN92wAABAUSURBV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K1Z8c0AAAACMP8u56NHXVACh8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CA89YGCBAgQIAAAQIECBAgQIAAAQIECBAgQIAAAQIECBAgMBBw3g5KEIEAAQIECBAgQIAAAQIECBAgQIAAAQIECBAgQIAAAQLOWxsgQIAAAQIECBAgQIAAAQIECBAgQIAAAQIECBAgQIDAQMB5OyhBBAIECBAgQIAAAQIECBAgQIAAAQIECBAgQIAAAQIECDhvbYAAAQIECBAgQIAAAQIECBAgQIAAAQIECBAgQIAAAQIDAeftoAQRCBAgQIAAAQIECBAgQIAAAQIECBAgQIAAAQIECBAg4Ly1AQIECBAgQIAAAQIECBAgQIAAAQIECBAgQIAAAQIECAwEnLeDEkQgQIAAAQIECBAgQIAAAQIECBAgQIAAAQIECBAgQIBA5ksGu+SZ5y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87362" y="1053534"/>
            <a:ext cx="512884" cy="26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5017874" y="1031226"/>
            <a:ext cx="325315" cy="278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355993" y="970372"/>
            <a:ext cx="220925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</a:rPr>
              <a:t>1.</a:t>
            </a:r>
            <a:r>
              <a:rPr lang="ko-KR" altLang="en-US" b="1" dirty="0" smtClean="0">
                <a:solidFill>
                  <a:schemeClr val="accent1"/>
                </a:solidFill>
              </a:rPr>
              <a:t>키워드 알림 클릭</a:t>
            </a:r>
            <a:r>
              <a:rPr lang="en-US" altLang="ko-KR" b="1" dirty="0" smtClean="0">
                <a:solidFill>
                  <a:schemeClr val="accent1"/>
                </a:solidFill>
              </a:rPr>
              <a:t>!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43" y="1360561"/>
            <a:ext cx="2628900" cy="150114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21" name="오른쪽 화살표 20"/>
          <p:cNvSpPr/>
          <p:nvPr/>
        </p:nvSpPr>
        <p:spPr>
          <a:xfrm>
            <a:off x="5996751" y="1925781"/>
            <a:ext cx="325315" cy="278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460622" y="1834872"/>
            <a:ext cx="508664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2</a:t>
            </a:r>
            <a:r>
              <a:rPr lang="en-US" altLang="ko-KR" b="1" dirty="0" smtClean="0">
                <a:solidFill>
                  <a:schemeClr val="accent1"/>
                </a:solidFill>
              </a:rPr>
              <a:t>.</a:t>
            </a:r>
            <a:r>
              <a:rPr lang="ko-KR" altLang="en-US" b="1" dirty="0" smtClean="0">
                <a:solidFill>
                  <a:schemeClr val="accent1"/>
                </a:solidFill>
              </a:rPr>
              <a:t>알림 설정                </a:t>
            </a:r>
            <a:r>
              <a:rPr lang="en-US" altLang="ko-KR" b="1" dirty="0" smtClean="0">
                <a:solidFill>
                  <a:schemeClr val="accent1"/>
                </a:solidFill>
              </a:rPr>
              <a:t>||           </a:t>
            </a:r>
            <a:r>
              <a:rPr lang="ko-KR" altLang="en-US" b="1" dirty="0" smtClean="0">
                <a:solidFill>
                  <a:schemeClr val="accent1"/>
                </a:solidFill>
              </a:rPr>
              <a:t>알림 확인 클릭</a:t>
            </a:r>
            <a:r>
              <a:rPr lang="en-US" altLang="ko-KR" b="1" dirty="0" smtClean="0">
                <a:solidFill>
                  <a:schemeClr val="accent1"/>
                </a:solidFill>
              </a:rPr>
              <a:t>!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r="16394"/>
          <a:stretch/>
        </p:blipFill>
        <p:spPr>
          <a:xfrm>
            <a:off x="5017874" y="2352026"/>
            <a:ext cx="4489693" cy="4410529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5400000">
            <a:off x="7273434" y="2314413"/>
            <a:ext cx="583634" cy="66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628" y="3305196"/>
            <a:ext cx="5006281" cy="2034483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 rot="5400000">
            <a:off x="10261581" y="2314414"/>
            <a:ext cx="583634" cy="66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0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763" y="200467"/>
            <a:ext cx="4120410" cy="1148863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5763" y="903441"/>
            <a:ext cx="2382799" cy="48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sz="2000" dirty="0" smtClean="0"/>
              <a:t>메인 화면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25" y="70770"/>
            <a:ext cx="5739345" cy="65807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901962" y="297200"/>
            <a:ext cx="641840" cy="280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/>
          <p:cNvCxnSpPr>
            <a:stCxn id="11" idx="1"/>
          </p:cNvCxnSpPr>
          <p:nvPr/>
        </p:nvCxnSpPr>
        <p:spPr>
          <a:xfrm flipH="1">
            <a:off x="4427588" y="437663"/>
            <a:ext cx="2474374" cy="1169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07214" y="1607234"/>
            <a:ext cx="2240748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충공갱</a:t>
            </a:r>
            <a:r>
              <a:rPr lang="ko-KR" altLang="en-US" dirty="0" smtClean="0"/>
              <a:t> 로고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메인 홈페이지 링크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855124" y="2479002"/>
            <a:ext cx="4176346" cy="650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stCxn id="35" idx="1"/>
          </p:cNvCxnSpPr>
          <p:nvPr/>
        </p:nvCxnSpPr>
        <p:spPr>
          <a:xfrm flipH="1">
            <a:off x="5961185" y="2804318"/>
            <a:ext cx="893939" cy="4664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20437" y="2981302"/>
            <a:ext cx="2240748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사이트 설명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관련 링크 설명</a:t>
            </a:r>
            <a:endParaRPr lang="en-US" altLang="ko-KR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7904285" y="4747846"/>
            <a:ext cx="2083778" cy="44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5811715" y="4972050"/>
            <a:ext cx="2092571" cy="145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07214" y="4932457"/>
            <a:ext cx="250358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충남대학교 관련 설명</a:t>
            </a:r>
            <a:endParaRPr lang="en-US" altLang="ko-KR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7032410" y="76964"/>
            <a:ext cx="1743750" cy="14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4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7334" y="1270001"/>
            <a:ext cx="7500509" cy="48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sz="2000" smtClean="0"/>
              <a:t>메인 화면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25" y="70770"/>
            <a:ext cx="5739345" cy="65807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797562" y="47323"/>
            <a:ext cx="1230923" cy="222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455892" y="-36231"/>
            <a:ext cx="4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44661" y="29454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895662"/>
            <a:ext cx="480532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최상단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메뉴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돌아가는 링크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ABOUT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 정보 화면으로 이동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LOGIN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화면으로 이동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REGISTER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화면으로 이동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26" y="2452456"/>
            <a:ext cx="371475" cy="3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7334" y="1270001"/>
            <a:ext cx="7500509" cy="48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sz="2000" smtClean="0"/>
              <a:t>메인 화면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25" y="70770"/>
            <a:ext cx="5739345" cy="65807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733085" y="316523"/>
            <a:ext cx="1230923" cy="222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382064" y="2451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44661" y="29454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895662"/>
            <a:ext cx="480532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메뉴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돌아가는 링크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ABOUT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 정보 화면으로 이동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LOGIN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화면으로 이동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REGISTER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화면으로 이동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26" y="2452456"/>
            <a:ext cx="371475" cy="3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485</TotalTime>
  <Words>1025</Words>
  <Application>Microsoft Office PowerPoint</Application>
  <PresentationFormat>와이드스크린</PresentationFormat>
  <Paragraphs>252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HY그래픽M</vt:lpstr>
      <vt:lpstr>맑은 고딕</vt:lpstr>
      <vt:lpstr>함초롬바탕</vt:lpstr>
      <vt:lpstr>휴먼편지체</vt:lpstr>
      <vt:lpstr>Arial</vt:lpstr>
      <vt:lpstr>Trebuchet MS</vt:lpstr>
      <vt:lpstr>Wingdings</vt:lpstr>
      <vt:lpstr>Wingdings 3</vt:lpstr>
      <vt:lpstr>패싯</vt:lpstr>
      <vt:lpstr>Web Programming Term Project 설계 2단계</vt:lpstr>
      <vt:lpstr>프로젝트 UI 디자인 및 이용시나리오</vt:lpstr>
      <vt:lpstr>전체적인 화면 변화 : 회원가입!</vt:lpstr>
      <vt:lpstr>전체적인 화면 변화 : 로그인!</vt:lpstr>
      <vt:lpstr>전체적인 화면 변화 : 공지사항 확인!</vt:lpstr>
      <vt:lpstr>전체적인 화면 변화 : 키워드 알림!</vt:lpstr>
      <vt:lpstr>프로젝트 UI 디자인</vt:lpstr>
      <vt:lpstr>프로젝트 UI 디자인</vt:lpstr>
      <vt:lpstr>프로젝트 UI 디자인</vt:lpstr>
      <vt:lpstr>프로젝트 UI 디자인</vt:lpstr>
      <vt:lpstr>프로젝트 UI 디자인</vt:lpstr>
      <vt:lpstr>프로젝트 UI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지도 건물 위치와 층수를 계산하는 알고리즘 예시1</vt:lpstr>
      <vt:lpstr>지도 건물 위치와 층수를 계산하는 알고리즘 예시2</vt:lpstr>
      <vt:lpstr>클래스 다이어그램 예시</vt:lpstr>
      <vt:lpstr>시퀀스 다이어그램 예시</vt:lpstr>
      <vt:lpstr>프로젝트 스케줄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Term Project 계획안</dc:title>
  <dc:creator>김 은희</dc:creator>
  <cp:lastModifiedBy>유 정연</cp:lastModifiedBy>
  <cp:revision>93</cp:revision>
  <dcterms:created xsi:type="dcterms:W3CDTF">2018-11-23T05:14:05Z</dcterms:created>
  <dcterms:modified xsi:type="dcterms:W3CDTF">2018-12-11T12:56:00Z</dcterms:modified>
</cp:coreProperties>
</file>